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png" ContentType="image/png"/>
  <Override PartName="/ppt/media/image2.jpeg" ContentType="image/jpeg"/>
  <Override PartName="/ppt/media/image23.jpeg" ContentType="image/jpeg"/>
  <Override PartName="/ppt/media/image8.png" ContentType="image/png"/>
  <Override PartName="/ppt/media/image17.jpeg" ContentType="image/jpeg"/>
  <Override PartName="/ppt/media/image3.png" ContentType="image/png"/>
  <Override PartName="/ppt/media/image9.jpeg" ContentType="image/jpeg"/>
  <Override PartName="/ppt/media/image4.png" ContentType="image/png"/>
  <Override PartName="/ppt/media/image7.png" ContentType="image/png"/>
  <Override PartName="/ppt/media/image5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12.png" ContentType="image/png"/>
  <Override PartName="/ppt/media/image13.jpeg" ContentType="image/jpeg"/>
  <Override PartName="/ppt/media/image1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20.jpeg" ContentType="image/jpeg"/>
  <Override PartName="/ppt/media/image21.jpeg" ContentType="image/jpe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296784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68836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24732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296784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568836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423000" y="3927600"/>
            <a:ext cx="8229240" cy="530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96784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68836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24732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296784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568836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23000" y="3927600"/>
            <a:ext cx="8229240" cy="530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96784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68836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24732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296784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568836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423000" y="3927600"/>
            <a:ext cx="8229240" cy="530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296784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68836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24732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296784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568836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23000" y="3927600"/>
            <a:ext cx="8229240" cy="530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423000" y="3927600"/>
            <a:ext cx="8229240" cy="530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296784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688360" y="513648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24732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296784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5688360" y="7214040"/>
            <a:ext cx="259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370400" y="721404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23000" y="3535200"/>
            <a:ext cx="8229240" cy="192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1" lang="es-ES" sz="6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4732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70400" y="5136480"/>
            <a:ext cx="3926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247320" y="7214040"/>
            <a:ext cx="8046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Aft>
                <a:spcPts val="1429"/>
              </a:spcAft>
            </a:pPr>
            <a:endParaRPr b="0" lang="es-ES" sz="32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716220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43000" y="0"/>
              <a:ext cx="800028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" name="CustomShape 4" hidden="1"/>
          <p:cNvSpPr/>
          <p:nvPr/>
        </p:nvSpPr>
        <p:spPr>
          <a:xfrm rot="10800000">
            <a:off x="629280" y="6069600"/>
            <a:ext cx="7920360" cy="536400"/>
          </a:xfrm>
          <a:custGeom>
            <a:avLst/>
            <a:gdLst/>
            <a:ahLst/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rotWithShape="0">
            <a:gsLst>
              <a:gs pos="0">
                <a:srgbClr val="010101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731520" y="575280"/>
            <a:ext cx="7695360" cy="57142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731520" y="576000"/>
            <a:ext cx="7695360" cy="5714280"/>
          </a:xfrm>
          <a:prstGeom prst="rect">
            <a:avLst/>
          </a:prstGeom>
          <a:blipFill rotWithShape="0">
            <a:blip r:embed="rId3">
              <a:alphaModFix amt="20000"/>
            </a:blip>
            <a:tile/>
          </a:blip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2" descr="C:\Users\Administrator\Desktop\Pushpin Dev\Assets\pushpinLeft.png"/>
          <p:cNvPicPr/>
          <p:nvPr/>
        </p:nvPicPr>
        <p:blipFill>
          <a:blip r:embed="rId4"/>
          <a:stretch/>
        </p:blipFill>
        <p:spPr>
          <a:xfrm rot="1435800">
            <a:off x="543240" y="272160"/>
            <a:ext cx="567000" cy="567000"/>
          </a:xfrm>
          <a:prstGeom prst="rect">
            <a:avLst/>
          </a:prstGeom>
          <a:ln>
            <a:noFill/>
          </a:ln>
        </p:spPr>
      </p:pic>
      <p:pic>
        <p:nvPicPr>
          <p:cNvPr id="7" name="Picture 2" descr="C:\Users\Administrator\Desktop\Pushpin Dev\Assets\pushpinLeft.png"/>
          <p:cNvPicPr/>
          <p:nvPr/>
        </p:nvPicPr>
        <p:blipFill>
          <a:blip r:embed="rId5"/>
          <a:stretch/>
        </p:blipFill>
        <p:spPr>
          <a:xfrm rot="4096200">
            <a:off x="8115480" y="298080"/>
            <a:ext cx="566280" cy="5662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sp>
          <p:nvSpPr>
            <p:cNvPr id="9" name="CustomShape 8"/>
            <p:cNvSpPr/>
            <p:nvPr/>
          </p:nvSpPr>
          <p:spPr>
            <a:xfrm>
              <a:off x="0" y="0"/>
              <a:ext cx="716220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9"/>
            <p:cNvSpPr/>
            <p:nvPr/>
          </p:nvSpPr>
          <p:spPr>
            <a:xfrm>
              <a:off x="1143000" y="0"/>
              <a:ext cx="800028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CustomShape 10"/>
          <p:cNvSpPr/>
          <p:nvPr/>
        </p:nvSpPr>
        <p:spPr>
          <a:xfrm rot="10800000">
            <a:off x="892440" y="5617800"/>
            <a:ext cx="7382160" cy="536400"/>
          </a:xfrm>
          <a:custGeom>
            <a:avLst/>
            <a:gdLst/>
            <a:ahLst/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rotWithShape="0">
            <a:gsLst>
              <a:gs pos="0">
                <a:srgbClr val="010101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11"/>
          <p:cNvSpPr/>
          <p:nvPr/>
        </p:nvSpPr>
        <p:spPr>
          <a:xfrm>
            <a:off x="990000" y="1017000"/>
            <a:ext cx="7179120" cy="48308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2"/>
          <p:cNvSpPr/>
          <p:nvPr/>
        </p:nvSpPr>
        <p:spPr>
          <a:xfrm>
            <a:off x="990720" y="1009800"/>
            <a:ext cx="7179120" cy="4830840"/>
          </a:xfrm>
          <a:prstGeom prst="rect">
            <a:avLst/>
          </a:prstGeom>
          <a:blipFill rotWithShape="0">
            <a:blip r:embed="rId6">
              <a:alphaModFix amt="20000"/>
            </a:blip>
            <a:tile/>
          </a:blip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2" descr="C:\Users\Administrator\Desktop\Pushpin Dev\Assets\pushpinLeft.png"/>
          <p:cNvPicPr/>
          <p:nvPr/>
        </p:nvPicPr>
        <p:blipFill>
          <a:blip r:embed="rId7"/>
          <a:stretch/>
        </p:blipFill>
        <p:spPr>
          <a:xfrm rot="1435800">
            <a:off x="768960" y="701280"/>
            <a:ext cx="567000" cy="567000"/>
          </a:xfrm>
          <a:prstGeom prst="rect">
            <a:avLst/>
          </a:prstGeom>
          <a:ln>
            <a:noFill/>
          </a:ln>
        </p:spPr>
      </p:pic>
      <p:pic>
        <p:nvPicPr>
          <p:cNvPr id="15" name="Picture 2" descr="C:\Users\Administrator\Desktop\Pushpin Dev\Assets\pushpinLeft.png"/>
          <p:cNvPicPr/>
          <p:nvPr/>
        </p:nvPicPr>
        <p:blipFill>
          <a:blip r:embed="rId8"/>
          <a:stretch/>
        </p:blipFill>
        <p:spPr>
          <a:xfrm rot="4096200">
            <a:off x="7855920" y="749520"/>
            <a:ext cx="566280" cy="566280"/>
          </a:xfrm>
          <a:prstGeom prst="rect">
            <a:avLst/>
          </a:prstGeom>
          <a:ln>
            <a:noFill/>
          </a:ln>
        </p:spPr>
      </p:pic>
      <p:sp>
        <p:nvSpPr>
          <p:cNvPr id="16" name="PlaceHolder 13"/>
          <p:cNvSpPr>
            <a:spLocks noGrp="1"/>
          </p:cNvSpPr>
          <p:nvPr>
            <p:ph type="title"/>
          </p:nvPr>
        </p:nvSpPr>
        <p:spPr>
          <a:xfrm>
            <a:off x="1095120" y="817560"/>
            <a:ext cx="696456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sp>
          <p:nvSpPr>
            <p:cNvPr id="55" name="CustomShape 2"/>
            <p:cNvSpPr/>
            <p:nvPr/>
          </p:nvSpPr>
          <p:spPr>
            <a:xfrm>
              <a:off x="0" y="0"/>
              <a:ext cx="716220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CustomShape 3"/>
            <p:cNvSpPr/>
            <p:nvPr/>
          </p:nvSpPr>
          <p:spPr>
            <a:xfrm>
              <a:off x="1143000" y="0"/>
              <a:ext cx="800028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7" name="CustomShape 4"/>
          <p:cNvSpPr/>
          <p:nvPr/>
        </p:nvSpPr>
        <p:spPr>
          <a:xfrm rot="10800000">
            <a:off x="629280" y="6069600"/>
            <a:ext cx="7920360" cy="536400"/>
          </a:xfrm>
          <a:custGeom>
            <a:avLst/>
            <a:gdLst/>
            <a:ahLst/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rotWithShape="0">
            <a:gsLst>
              <a:gs pos="0">
                <a:srgbClr val="010101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5"/>
          <p:cNvSpPr/>
          <p:nvPr/>
        </p:nvSpPr>
        <p:spPr>
          <a:xfrm>
            <a:off x="731520" y="575280"/>
            <a:ext cx="7695360" cy="57142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6"/>
          <p:cNvSpPr/>
          <p:nvPr/>
        </p:nvSpPr>
        <p:spPr>
          <a:xfrm>
            <a:off x="731520" y="576000"/>
            <a:ext cx="7695360" cy="5714280"/>
          </a:xfrm>
          <a:prstGeom prst="rect">
            <a:avLst/>
          </a:prstGeom>
          <a:blipFill rotWithShape="0">
            <a:blip r:embed="rId3">
              <a:alphaModFix amt="20000"/>
            </a:blip>
            <a:tile/>
          </a:blip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Picture 2" descr="C:\Users\Administrator\Desktop\Pushpin Dev\Assets\pushpinLeft.png"/>
          <p:cNvPicPr/>
          <p:nvPr/>
        </p:nvPicPr>
        <p:blipFill>
          <a:blip r:embed="rId4"/>
          <a:stretch/>
        </p:blipFill>
        <p:spPr>
          <a:xfrm rot="1435800">
            <a:off x="543240" y="272160"/>
            <a:ext cx="567000" cy="567000"/>
          </a:xfrm>
          <a:prstGeom prst="rect">
            <a:avLst/>
          </a:prstGeom>
          <a:ln>
            <a:noFill/>
          </a:ln>
        </p:spPr>
      </p:pic>
      <p:pic>
        <p:nvPicPr>
          <p:cNvPr id="61" name="Picture 2" descr="C:\Users\Administrator\Desktop\Pushpin Dev\Assets\pushpinLeft.png"/>
          <p:cNvPicPr/>
          <p:nvPr/>
        </p:nvPicPr>
        <p:blipFill>
          <a:blip r:embed="rId5"/>
          <a:stretch/>
        </p:blipFill>
        <p:spPr>
          <a:xfrm rot="4096200">
            <a:off x="8115480" y="298080"/>
            <a:ext cx="566280" cy="566280"/>
          </a:xfrm>
          <a:prstGeom prst="rect">
            <a:avLst/>
          </a:prstGeom>
          <a:ln>
            <a:noFill/>
          </a:ln>
        </p:spPr>
      </p:pic>
      <p:sp>
        <p:nvSpPr>
          <p:cNvPr id="62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sp>
          <p:nvSpPr>
            <p:cNvPr id="101" name="CustomShape 2"/>
            <p:cNvSpPr/>
            <p:nvPr/>
          </p:nvSpPr>
          <p:spPr>
            <a:xfrm>
              <a:off x="0" y="0"/>
              <a:ext cx="716220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3"/>
            <p:cNvSpPr/>
            <p:nvPr/>
          </p:nvSpPr>
          <p:spPr>
            <a:xfrm>
              <a:off x="1143000" y="0"/>
              <a:ext cx="800028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4"/>
          <p:cNvSpPr/>
          <p:nvPr/>
        </p:nvSpPr>
        <p:spPr>
          <a:xfrm rot="10800000">
            <a:off x="629280" y="6069600"/>
            <a:ext cx="7920360" cy="536400"/>
          </a:xfrm>
          <a:custGeom>
            <a:avLst/>
            <a:gdLst/>
            <a:ahLst/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rotWithShape="0">
            <a:gsLst>
              <a:gs pos="0">
                <a:srgbClr val="010101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731520" y="575280"/>
            <a:ext cx="7695360" cy="57142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731520" y="576000"/>
            <a:ext cx="7695360" cy="5714280"/>
          </a:xfrm>
          <a:prstGeom prst="rect">
            <a:avLst/>
          </a:prstGeom>
          <a:blipFill rotWithShape="0">
            <a:blip r:embed="rId3">
              <a:alphaModFix amt="20000"/>
            </a:blip>
            <a:tile/>
          </a:blip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" name="Picture 2" descr="C:\Users\Administrator\Desktop\Pushpin Dev\Assets\pushpinLeft.png"/>
          <p:cNvPicPr/>
          <p:nvPr/>
        </p:nvPicPr>
        <p:blipFill>
          <a:blip r:embed="rId4"/>
          <a:stretch/>
        </p:blipFill>
        <p:spPr>
          <a:xfrm rot="1435800">
            <a:off x="543240" y="272160"/>
            <a:ext cx="567000" cy="567000"/>
          </a:xfrm>
          <a:prstGeom prst="rect">
            <a:avLst/>
          </a:prstGeom>
          <a:ln>
            <a:noFill/>
          </a:ln>
        </p:spPr>
      </p:pic>
      <p:pic>
        <p:nvPicPr>
          <p:cNvPr id="107" name="Picture 2" descr="C:\Users\Administrator\Desktop\Pushpin Dev\Assets\pushpinLeft.png"/>
          <p:cNvPicPr/>
          <p:nvPr/>
        </p:nvPicPr>
        <p:blipFill>
          <a:blip r:embed="rId5"/>
          <a:stretch/>
        </p:blipFill>
        <p:spPr>
          <a:xfrm rot="4096200">
            <a:off x="8115480" y="298080"/>
            <a:ext cx="566280" cy="566280"/>
          </a:xfrm>
          <a:prstGeom prst="rect">
            <a:avLst/>
          </a:prstGeom>
          <a:ln>
            <a:noFill/>
          </a:ln>
        </p:spPr>
      </p:pic>
      <p:sp>
        <p:nvSpPr>
          <p:cNvPr id="10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0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sp>
          <p:nvSpPr>
            <p:cNvPr id="147" name="CustomShape 2"/>
            <p:cNvSpPr/>
            <p:nvPr/>
          </p:nvSpPr>
          <p:spPr>
            <a:xfrm>
              <a:off x="0" y="0"/>
              <a:ext cx="716220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3"/>
            <p:cNvSpPr/>
            <p:nvPr/>
          </p:nvSpPr>
          <p:spPr>
            <a:xfrm>
              <a:off x="1143000" y="0"/>
              <a:ext cx="8000280" cy="6857280"/>
            </a:xfrm>
            <a:prstGeom prst="rect">
              <a:avLst/>
            </a:prstGeom>
            <a:gradFill rotWithShape="0">
              <a:gsLst>
                <a:gs pos="0">
                  <a:srgbClr val="010101"/>
                </a:gs>
                <a:gs pos="100000">
                  <a:srgbClr val="fefefe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" name="CustomShape 4"/>
          <p:cNvSpPr/>
          <p:nvPr/>
        </p:nvSpPr>
        <p:spPr>
          <a:xfrm rot="10800000">
            <a:off x="629280" y="6069600"/>
            <a:ext cx="7920360" cy="536400"/>
          </a:xfrm>
          <a:custGeom>
            <a:avLst/>
            <a:gdLst/>
            <a:ahLst/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rotWithShape="0">
            <a:gsLst>
              <a:gs pos="0">
                <a:srgbClr val="010101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731520" y="575280"/>
            <a:ext cx="7695360" cy="57142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731520" y="576000"/>
            <a:ext cx="7695360" cy="5714280"/>
          </a:xfrm>
          <a:prstGeom prst="rect">
            <a:avLst/>
          </a:prstGeom>
          <a:blipFill rotWithShape="0">
            <a:blip r:embed="rId3">
              <a:alphaModFix amt="20000"/>
            </a:blip>
            <a:tile/>
          </a:blipFill>
          <a:ln w="6480">
            <a:noFill/>
          </a:ln>
          <a:effectLst>
            <a:outerShdw algn="t" blurRad="101600" dir="5400000" dist="5076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2" name="Picture 2" descr="C:\Users\Administrator\Desktop\Pushpin Dev\Assets\pushpinLeft.png"/>
          <p:cNvPicPr/>
          <p:nvPr/>
        </p:nvPicPr>
        <p:blipFill>
          <a:blip r:embed="rId4"/>
          <a:stretch/>
        </p:blipFill>
        <p:spPr>
          <a:xfrm rot="1435800">
            <a:off x="543240" y="272160"/>
            <a:ext cx="567000" cy="56700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C:\Users\Administrator\Desktop\Pushpin Dev\Assets\pushpinLeft.png"/>
          <p:cNvPicPr/>
          <p:nvPr/>
        </p:nvPicPr>
        <p:blipFill>
          <a:blip r:embed="rId5"/>
          <a:stretch/>
        </p:blipFill>
        <p:spPr>
          <a:xfrm rot="4096200">
            <a:off x="8115480" y="298080"/>
            <a:ext cx="566280" cy="566280"/>
          </a:xfrm>
          <a:prstGeom prst="rect">
            <a:avLst/>
          </a:prstGeom>
          <a:ln>
            <a:noFill/>
          </a:ln>
        </p:spPr>
      </p:pic>
      <p:sp>
        <p:nvSpPr>
          <p:cNvPr id="154" name="PlaceHolder 7"/>
          <p:cNvSpPr>
            <a:spLocks noGrp="1"/>
          </p:cNvSpPr>
          <p:nvPr>
            <p:ph type="title"/>
          </p:nvPr>
        </p:nvSpPr>
        <p:spPr>
          <a:xfrm>
            <a:off x="1095120" y="817560"/>
            <a:ext cx="6964560" cy="120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5" name="PlaceHolder 8"/>
          <p:cNvSpPr>
            <a:spLocks noGrp="1"/>
          </p:cNvSpPr>
          <p:nvPr>
            <p:ph type="body"/>
          </p:nvPr>
        </p:nvSpPr>
        <p:spPr>
          <a:xfrm>
            <a:off x="1463040" y="2119320"/>
            <a:ext cx="3022920" cy="3603240"/>
          </a:xfrm>
          <a:prstGeom prst="rect">
            <a:avLst/>
          </a:prstGeom>
        </p:spPr>
        <p:txBody>
          <a:bodyPr lIns="0" rIns="0" tIns="0" bIns="0">
            <a:normAutofit fontScale="15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6" name="PlaceHolder 9"/>
          <p:cNvSpPr>
            <a:spLocks noGrp="1"/>
          </p:cNvSpPr>
          <p:nvPr>
            <p:ph type="body"/>
          </p:nvPr>
        </p:nvSpPr>
        <p:spPr>
          <a:xfrm>
            <a:off x="4637880" y="2119320"/>
            <a:ext cx="3022920" cy="3603240"/>
          </a:xfrm>
          <a:prstGeom prst="rect">
            <a:avLst/>
          </a:prstGeom>
        </p:spPr>
        <p:txBody>
          <a:bodyPr lIns="0" rIns="0" tIns="0" bIns="0">
            <a:normAutofit fontScale="15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1"/>
          <p:cNvSpPr/>
          <p:nvPr/>
        </p:nvSpPr>
        <p:spPr>
          <a:xfrm>
            <a:off x="0" y="0"/>
            <a:ext cx="9144360" cy="5142960"/>
          </a:xfrm>
          <a:custGeom>
            <a:avLst/>
            <a:gdLst/>
            <a:ahLst/>
            <a:rect l="0" t="0" r="r" b="b"/>
            <a:pathLst>
              <a:path w="25401" h="14286">
                <a:moveTo>
                  <a:pt x="0" y="14285"/>
                </a:moveTo>
                <a:lnTo>
                  <a:pt x="0" y="0"/>
                </a:lnTo>
                <a:lnTo>
                  <a:pt x="25400" y="0"/>
                </a:lnTo>
                <a:lnTo>
                  <a:pt x="25400" y="9447"/>
                </a:lnTo>
                <a:lnTo>
                  <a:pt x="0" y="14285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 rot="20952000">
            <a:off x="457200" y="3146400"/>
            <a:ext cx="8229240" cy="114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s-ES" sz="6800" spc="-1" strike="noStrike">
                <a:latin typeface="Arial"/>
              </a:rPr>
              <a:t>Cliquez pour éditer le format du texte-titre</a:t>
            </a:r>
            <a:endParaRPr b="1" lang="es-ES" sz="68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 rot="20952000">
            <a:off x="548640" y="4347360"/>
            <a:ext cx="80463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spcAft>
                <a:spcPts val="142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70" spc="-1" strike="noStrike">
                <a:latin typeface="Arial"/>
              </a:rPr>
              <a:t>Pulse para editar el formato de texto del esquema</a:t>
            </a:r>
            <a:endParaRPr b="0" lang="es-ES" sz="3270" spc="-1" strike="noStrike">
              <a:latin typeface="Arial"/>
            </a:endParaRPr>
          </a:p>
          <a:p>
            <a:pPr lvl="1" marL="864000" indent="-324000" algn="ctr">
              <a:spcAft>
                <a:spcPts val="102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540" spc="-1" strike="noStrike">
                <a:latin typeface="Arial"/>
              </a:rPr>
              <a:t>Segundo nivel del esquema</a:t>
            </a:r>
            <a:endParaRPr b="0" lang="es-ES" sz="2540" spc="-1" strike="noStrike">
              <a:latin typeface="Arial"/>
            </a:endParaRPr>
          </a:p>
          <a:p>
            <a:pPr lvl="2" marL="1296000" indent="-288000" algn="ctr">
              <a:spcAft>
                <a:spcPts val="7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180" spc="-1" strike="noStrike">
                <a:latin typeface="Arial"/>
              </a:rPr>
              <a:t>Tercer nivel del esquema</a:t>
            </a:r>
            <a:endParaRPr b="0" lang="es-ES" sz="2180" spc="-1" strike="noStrike">
              <a:latin typeface="Arial"/>
            </a:endParaRPr>
          </a:p>
          <a:p>
            <a:pPr lvl="3" marL="1728000" indent="-216000" algn="ctr">
              <a:spcAft>
                <a:spcPts val="50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20" spc="-1" strike="noStrike">
                <a:latin typeface="Arial"/>
              </a:rPr>
              <a:t>Cuarto nivel del esquema</a:t>
            </a:r>
            <a:endParaRPr b="0" lang="es-ES" sz="1820" spc="-1" strike="noStrike">
              <a:latin typeface="Arial"/>
            </a:endParaRPr>
          </a:p>
          <a:p>
            <a:pPr lvl="4" marL="2160000" indent="-216000" algn="ctr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20" spc="-1" strike="noStrike">
                <a:latin typeface="Arial"/>
              </a:rPr>
              <a:t>Quinto nivel del esquema</a:t>
            </a:r>
            <a:endParaRPr b="0" lang="es-ES" sz="1820" spc="-1" strike="noStrike">
              <a:latin typeface="Arial"/>
            </a:endParaRPr>
          </a:p>
          <a:p>
            <a:pPr lvl="5" marL="2592000" indent="-216000" algn="ctr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20" spc="-1" strike="noStrike">
                <a:latin typeface="Arial"/>
              </a:rPr>
              <a:t>Sexto nivel del esquema</a:t>
            </a:r>
            <a:endParaRPr b="0" lang="es-ES" sz="1820" spc="-1" strike="noStrike">
              <a:latin typeface="Arial"/>
            </a:endParaRPr>
          </a:p>
          <a:p>
            <a:pPr lvl="6" marL="3024000" indent="-216000" algn="ctr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20" spc="-1" strike="noStrike">
                <a:latin typeface="Arial"/>
              </a:rPr>
              <a:t>Séptimo nivel del esquema</a:t>
            </a:r>
            <a:endParaRPr b="0" lang="es-ES" sz="182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dt"/>
          </p:nvPr>
        </p:nvSpPr>
        <p:spPr>
          <a:xfrm>
            <a:off x="6367680" y="5943240"/>
            <a:ext cx="2612520" cy="473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Liberation Sans Narrow"/>
              </a:rPr>
              <a:t>&lt;fecha/hora&gt;</a:t>
            </a:r>
            <a:endParaRPr b="0" lang="es-ES" sz="1400" spc="-1" strike="noStrike">
              <a:latin typeface="Liberation Sans Narrow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ftr"/>
          </p:nvPr>
        </p:nvSpPr>
        <p:spPr>
          <a:xfrm>
            <a:off x="5061600" y="6204600"/>
            <a:ext cx="3918960" cy="473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Liberation Sans Narrow"/>
              </a:rPr>
              <a:t>&lt;pie de página&gt;</a:t>
            </a:r>
            <a:endParaRPr b="0" lang="es-ES" sz="1400" spc="-1" strike="noStrike">
              <a:latin typeface="Liberation Sans Narrow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sldNum"/>
          </p:nvPr>
        </p:nvSpPr>
        <p:spPr>
          <a:xfrm>
            <a:off x="6694560" y="5551200"/>
            <a:ext cx="2286000" cy="473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E7B4EFB-2D49-46DE-8A61-54268DC84609}" type="slidenum">
              <a:rPr b="0" lang="es-ES" sz="2600" spc="-1" strike="noStrike">
                <a:latin typeface="Liberation Sans Narrow"/>
              </a:rPr>
              <a:t>&lt;número&gt;</a:t>
            </a:fld>
            <a:endParaRPr b="0" lang="es-ES" sz="2600" spc="-1" strike="noStrike">
              <a:latin typeface="Liberation Sans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727280" y="1794960"/>
            <a:ext cx="572292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0" lang="es-ES" sz="4800" spc="-1" strike="noStrike">
                <a:solidFill>
                  <a:srgbClr val="000000"/>
                </a:solidFill>
                <a:latin typeface="Constantia"/>
              </a:rPr>
              <a:t>Presentación Proyecto Integrado 2024-2025</a:t>
            </a:r>
            <a:endParaRPr b="0" lang="es-ES" sz="4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727280" y="3736800"/>
            <a:ext cx="5711400" cy="15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s-ES" sz="2400" spc="-1" strike="noStrike">
                <a:solidFill>
                  <a:srgbClr val="465e9c"/>
                </a:solidFill>
                <a:latin typeface="Franklin Gothic Book"/>
              </a:rPr>
              <a:t>Daniel Illana Alba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Servicios Utilizados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600">
              <a:lnSpc>
                <a:spcPct val="100000"/>
              </a:lnSpc>
              <a:spcBef>
                <a:spcPts val="36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Firebase Firestore: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para el almacenamiento de prendas de la tienda en tiempo real</a:t>
            </a:r>
            <a:endParaRPr b="0" lang="es-ES" sz="18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36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Firebase Authentication: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para ofrecer un servicio de registro e inicio de sesion a los usuarios que acceden a la página web y para la autenticacion mediante google.</a:t>
            </a:r>
            <a:endParaRPr b="0" lang="es-ES" sz="18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36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Firebase hosting: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Para desplegar la aplicación dentro de firebase.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Bootstrap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298520" y="2121480"/>
            <a:ext cx="3199680" cy="36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600">
              <a:lnSpc>
                <a:spcPct val="100000"/>
              </a:lnSpc>
              <a:spcBef>
                <a:spcPts val="36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Bootstrap es un framework de desarrollo front-end que facilita la creación de páginas y aplicaciones web responsivas, rápidas y visualmente atractivas. Fue creado por Twitter y actualmente es uno de los frameworks más utilizados para el desarrollo web.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0" name="4 Marcador de contenido" descr=""/>
          <p:cNvPicPr/>
          <p:nvPr/>
        </p:nvPicPr>
        <p:blipFill>
          <a:blip r:embed="rId1"/>
          <a:stretch/>
        </p:blipFill>
        <p:spPr>
          <a:xfrm>
            <a:off x="4664160" y="2688480"/>
            <a:ext cx="3199680" cy="246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¿Por qué Bootstrap?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6000"/>
          </a:bodyPr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Desarrollo Rápido y Eficiente: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Bootstrap ofrece una 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estructura predefinida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para crear páginas web responsivas sin tener que escribir todo el código desde cero. Esto te permite 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ahorrar tiempo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al no tener que preocuparte por detalles como el diseño de la rejilla o la implementación de componentes comunes.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Diseño Responsivo: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Bootstrap incluye un sistema de 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rejilla flexible (grid system)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que hace que tu página se vea bien en dispositivos de todos los tamaños, desde teléfonos móviles hasta pantallas de escritorio.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Esto es crucial para una tienda en línea, ya que un diseño responsivo asegura que los clientes puedan navegar y comprar desde cualquier dispositivo.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Componentes Listos para Usar :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Bootstrap ofrece una amplia variedad de 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componentes visuales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que pueden integrarse rápidamente en la tienda.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Algunas Clases utilizadas: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4000"/>
          </a:bodyPr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Container y container-fluid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Row, row-cols, cols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form-label, form-control 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d-flex, justify-content, align-items,align-self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Botones: btn-primary, btn-outline-secondary,etc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Sombras: shadow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Breakpoints: por ej. col-lg-5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Cartas: card,card-body, card-title,etc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Alertas: alert alert-danger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445040" y="2239560"/>
            <a:ext cx="6253200" cy="13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Constantia"/>
              </a:rPr>
              <a:t>Acerca del Proyecto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456200" y="3725280"/>
            <a:ext cx="623088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Principios del Proyecto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463040" y="2119320"/>
            <a:ext cx="310824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000"/>
          </a:bodyPr>
          <a:p>
            <a:pPr>
              <a:lnSpc>
                <a:spcPct val="100000"/>
              </a:lnSpc>
              <a:spcBef>
                <a:spcPts val="799"/>
              </a:spcBef>
            </a:pPr>
            <a:endParaRPr b="0" lang="es-ES" sz="18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79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Esta nueva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web app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surge como respuesta a la necesidad de ofrecer una mayor visibilidad a las prendas de mujer y caballeros de la tienda de ropa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Carpe Diem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que, hasta ahora, solo se promocionaban a través de sus canales de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Instagram, Facebook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y la tienda física.</a:t>
            </a: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s-ES" sz="40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79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El objetivo principal de esta plataforma es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ampliar la presencia online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de Carpe Diem, facilitando a los clientes el acceso a su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amplia gama de artículos de moda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desde cualquier dispositivo, en cualquier momento. Con un diseño intuitivo y atractivo, la web permitirá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explorar, descubrir y adquirir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 las últimas tendencias que la tienda ofrece.</a:t>
            </a: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s-ES" sz="40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79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De esta forma, Carpe Diem no solo se adapta a las </a:t>
            </a:r>
            <a:r>
              <a:rPr b="1" lang="es-ES" sz="4000" spc="-1" strike="noStrike">
                <a:solidFill>
                  <a:srgbClr val="000000"/>
                </a:solidFill>
                <a:latin typeface="Arial"/>
              </a:rPr>
              <a:t>nuevas demandas del mercado</a:t>
            </a:r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, sino que también brinda una experiencia de compra moderna y cómoda a sus fieles clientes y nuevos usuarios.</a:t>
            </a: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4000" spc="-1" strike="noStrike">
              <a:latin typeface="Arial"/>
            </a:endParaRPr>
          </a:p>
        </p:txBody>
      </p:sp>
      <p:pic>
        <p:nvPicPr>
          <p:cNvPr id="241" name="10 Imagen" descr=""/>
          <p:cNvPicPr/>
          <p:nvPr/>
        </p:nvPicPr>
        <p:blipFill>
          <a:blip r:embed="rId1"/>
          <a:stretch/>
        </p:blipFill>
        <p:spPr>
          <a:xfrm>
            <a:off x="4932000" y="2133000"/>
            <a:ext cx="2884680" cy="352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727280" y="1794960"/>
            <a:ext cx="572292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0" lang="es-ES" sz="4800" spc="-1" strike="noStrike">
                <a:solidFill>
                  <a:srgbClr val="000000"/>
                </a:solidFill>
                <a:latin typeface="Constantia"/>
              </a:rPr>
              <a:t>Tecnologías, herramientas y lenguajes usados</a:t>
            </a:r>
            <a:endParaRPr b="0" lang="es-ES" sz="48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727280" y="3736800"/>
            <a:ext cx="5711400" cy="15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Angular 17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8520" y="2121480"/>
            <a:ext cx="3199680" cy="36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Angular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es un framework para aplicaciones web de una sola página desarrollado en TypeScript, de código abierto y mantenido por Google que permite desarrollar aplicaciones para cualquier plataforma con rapidez, rendimiento y herramientas muy eficientes.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es-ES" sz="1400" spc="-1" strike="noStrike">
              <a:latin typeface="Arial"/>
            </a:endParaRPr>
          </a:p>
        </p:txBody>
      </p:sp>
      <p:pic>
        <p:nvPicPr>
          <p:cNvPr id="246" name="4 Marcador de contenido" descr=""/>
          <p:cNvPicPr/>
          <p:nvPr/>
        </p:nvPicPr>
        <p:blipFill>
          <a:blip r:embed="rId1"/>
          <a:stretch/>
        </p:blipFill>
        <p:spPr>
          <a:xfrm>
            <a:off x="4664160" y="2720880"/>
            <a:ext cx="3199680" cy="240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¿Por qué Angular?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s-ES" sz="1200" spc="-1" strike="noStrike">
                <a:solidFill>
                  <a:srgbClr val="000000"/>
                </a:solidFill>
                <a:latin typeface="Arial"/>
              </a:rPr>
              <a:t>Los principales motivos por los que he decidido utilizar angular son los siguientes: 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es-ES" sz="12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Desarrollo basado en Componentes: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Angular utiliza una </a:t>
            </a: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arquitectura basada en componentes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, lo que facilita la organización del código, el reuso de componentes y el mantenimiento de aplicaciones grandes y complejas.</a:t>
            </a:r>
            <a:endParaRPr b="0" lang="es-ES" sz="1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TypeScript como Lenguaje Base: 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Angular utiliza </a:t>
            </a: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TypeScript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, un superconjunto de JavaScript que incluye características como tipado estático, autocompletado y detección de errores en tiempo de desarrollo. Esto mejora la calidad y escalabilidad del código.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s-ES" sz="1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Herramientas Integradas:</a:t>
            </a:r>
            <a:endParaRPr b="0" lang="es-ES" sz="1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Angular CLI (Command Line Interface):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Automatiza tareas como creación de componentes, servicios, y optimización del proyecto.</a:t>
            </a:r>
            <a:endParaRPr b="0" lang="es-ES" sz="1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RxJS (Reactive Extensions):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Facilita el manejo de programación reactiva y asincrónica.</a:t>
            </a:r>
            <a:endParaRPr b="0" lang="es-ES" sz="1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281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Modularidad: 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El código en Angular se organiza en </a:t>
            </a: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módulos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. Esto ayuda a dividir una aplicación en piezas independientes, mejorando la escalabilidad y permitiendo cargar solo los módulos necesarios mediante </a:t>
            </a:r>
            <a:r>
              <a:rPr b="1" lang="es-ES" sz="1400" spc="-1" strike="noStrike">
                <a:solidFill>
                  <a:srgbClr val="000000"/>
                </a:solidFill>
                <a:latin typeface="Arial"/>
              </a:rPr>
              <a:t>lazy loading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Herramientas utilizadas en Angular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1000"/>
          </a:bodyPr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Angular Components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Angular Routing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Lazy loadings (carga diferida)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Angular Guards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Filtros de Angular (Angular pipes) 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Interfaces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Servicios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Módulos compartidos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Formularios Reactivos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Angular Templates</a:t>
            </a:r>
            <a:endParaRPr b="0" lang="es-E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Claúsulas *ngIf y  *ngFor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Firebase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8520" y="2121480"/>
            <a:ext cx="3199680" cy="36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6000"/>
          </a:bodyPr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es-ES" sz="2200" spc="-1" strike="noStrike">
                <a:solidFill>
                  <a:srgbClr val="000000"/>
                </a:solidFill>
                <a:latin typeface="Arial"/>
              </a:rPr>
              <a:t>Firebase es una plataforma de desarrollo de aplicaciones creada por Google que proporciona una suite de herramientas y servicios en la nube para desarrollar, desplegar y escalar aplicaciones de forma rápida y eficiente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lang="es-ES" sz="2200" spc="-1" strike="noStrike">
                <a:solidFill>
                  <a:srgbClr val="000000"/>
                </a:solidFill>
                <a:latin typeface="Arial"/>
              </a:rPr>
              <a:t>¿Qué ofrece Firebase?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es-ES" sz="2200" spc="-1" strike="noStrike">
                <a:solidFill>
                  <a:srgbClr val="000000"/>
                </a:solidFill>
                <a:latin typeface="Arial"/>
              </a:rPr>
              <a:t>Firebase proporciona un conjunto de servicios organizados en diferentes áreas clave para el desarrollo de aplicaciones: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253" name="4 Marcador de contenido" descr=""/>
          <p:cNvPicPr/>
          <p:nvPr/>
        </p:nvPicPr>
        <p:blipFill>
          <a:blip r:embed="rId1"/>
          <a:stretch/>
        </p:blipFill>
        <p:spPr>
          <a:xfrm>
            <a:off x="4664160" y="2721600"/>
            <a:ext cx="3199680" cy="239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095120" y="817560"/>
            <a:ext cx="6964560" cy="12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onstantia"/>
              </a:rPr>
              <a:t>¿Por qué firebase?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463040" y="2119320"/>
            <a:ext cx="6195600" cy="36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000"/>
          </a:bodyPr>
          <a:p>
            <a:pPr marL="274320" indent="-273600">
              <a:lnSpc>
                <a:spcPct val="100000"/>
              </a:lnSpc>
              <a:spcBef>
                <a:spcPts val="72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Desarrollo Rápido y Eficiente: 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Firebase te proporciona un </a:t>
            </a: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conjunto de herramientas listas para usar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que permiten agilizar el desarrollo de tu aplicación sin preocuparte por la configuración y administración del back-end. No es necesario administrar servidores ni una infraestructura compleja.Puedes centrarte en el </a:t>
            </a: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diseño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y </a:t>
            </a: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funcionalidad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de la aplicación.</a:t>
            </a:r>
            <a:endParaRPr b="0" lang="es-E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72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Autenticación Segura y Fácil: 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Firebase Authentication  permite agregar fácilmente un sistema de inicio de sesión para usuarios:</a:t>
            </a:r>
            <a:endParaRPr b="0" lang="es-ES" sz="3600" spc="-1" strike="noStrike">
              <a:latin typeface="Arial"/>
            </a:endParaRPr>
          </a:p>
          <a:p>
            <a:pPr lvl="1" marL="640080" indent="-273600">
              <a:lnSpc>
                <a:spcPct val="100000"/>
              </a:lnSpc>
              <a:spcBef>
                <a:spcPts val="72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Autenticación mediante correo electrónico, Google, Facebook, y otros proveedores.</a:t>
            </a:r>
            <a:endParaRPr b="0" lang="es-ES" sz="3600" spc="-1" strike="noStrike">
              <a:latin typeface="Arial"/>
            </a:endParaRPr>
          </a:p>
          <a:p>
            <a:pPr lvl="1" marL="640080" indent="-273600">
              <a:lnSpc>
                <a:spcPct val="100000"/>
              </a:lnSpc>
              <a:spcBef>
                <a:spcPts val="720"/>
              </a:spcBef>
              <a:buClr>
                <a:srgbClr val="aa2b1e"/>
              </a:buClr>
              <a:buSzPct val="85000"/>
              <a:buFont typeface="Brush Script MT"/>
              <a:buChar char="O"/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Seguridad y manejo eficiente de credenciales.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En mi caso es ideal pata implementar una cuenta de usuario para los clientes, donde puedan registrarse, iniciar sesión y realizar compras personalizadas.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Almacenamiento y Gestión de Productos: 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Cloud Firestore  te permite almacenar los datos de tus productos y sincronizarlos en tiempo real.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Puedes organizar la información de forma estructurada y consultar la base de datos de manera rápida y eficiente.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Si actualizas o agregas un producto desde tu tienda física, los cambios se reflejarán automáticamente en la web.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Hosting Rápido y Seguro: 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Firebase Hosting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te permite desplegar tu aplicación web con </a:t>
            </a: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certificado SSL gratuito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(seguridad HTTPS).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Es ideal para </a:t>
            </a:r>
            <a:r>
              <a:rPr b="1" lang="es-ES" sz="3600" spc="-1" strike="noStrike">
                <a:solidFill>
                  <a:srgbClr val="000000"/>
                </a:solidFill>
                <a:latin typeface="Arial"/>
              </a:rPr>
              <a:t>Single Page Applications (SPA)</a:t>
            </a: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 creadas con Angular u otros frameworks.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720"/>
              </a:spcBef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Ofrece una velocidad de carga rápida y excelente rendimiento.</a:t>
            </a: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479"/>
              </a:spcBef>
            </a:pPr>
            <a:endParaRPr b="0" lang="es-ES" sz="3600" spc="-1" strike="noStrike">
              <a:latin typeface="Arial"/>
            </a:endParaRPr>
          </a:p>
          <a:p>
            <a:pPr marL="365760">
              <a:lnSpc>
                <a:spcPct val="100000"/>
              </a:lnSpc>
              <a:spcBef>
                <a:spcPts val="479"/>
              </a:spcBef>
            </a:pPr>
            <a:endParaRPr b="0" lang="es-E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109</TotalTime>
  <Application>LibreOffice/6.4.3.2$Windows_X86_64 LibreOffice_project/747b5d0ebf89f41c860ec2a39efd7cb15b54f2d8</Application>
  <Words>972</Words>
  <Paragraphs>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2024-12-15T20:45:30Z</dcterms:created>
  <dc:creator>Farkrown</dc:creator>
  <dc:description/>
  <dc:language>es-ES</dc:language>
  <cp:lastModifiedBy/>
  <dcterms:modified xsi:type="dcterms:W3CDTF">2024-12-16T18:33:54Z</dcterms:modified>
  <cp:revision>14</cp:revision>
  <dc:subject/>
  <dc:title>Presentación Proyecto Integrado 2024-2025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